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4DEF"/>
    <a:srgbClr val="D2DE5E"/>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763E6B0-4ABF-4989-BE5D-1EAFDA5EE658}" type="datetimeFigureOut">
              <a:rPr lang="en-US" smtClean="0"/>
              <a:pPr/>
              <a:t>10/10/2008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882F381-94CA-4686-8546-84C1C6CFD0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882F381-94CA-4686-8546-84C1C6CFD0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882F381-94CA-4686-8546-84C1C6CFD0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882F381-94CA-4686-8546-84C1C6CFD03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882F381-94CA-4686-8546-84C1C6CFD03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882F381-94CA-4686-8546-84C1C6CFD03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882F381-94CA-4686-8546-84C1C6CFD0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882F381-94CA-4686-8546-84C1C6CFD03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763E6B0-4ABF-4989-BE5D-1EAFDA5EE658}" type="datetimeFigureOut">
              <a:rPr lang="en-US" smtClean="0"/>
              <a:pPr/>
              <a:t>10/10/2008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882F381-94CA-4686-8546-84C1C6CFD0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763E6B0-4ABF-4989-BE5D-1EAFDA5EE658}" type="datetimeFigureOut">
              <a:rPr lang="en-US" smtClean="0"/>
              <a:pPr/>
              <a:t>10/10/2008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882F381-94CA-4686-8546-84C1C6CFD0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763E6B0-4ABF-4989-BE5D-1EAFDA5EE658}" type="datetimeFigureOut">
              <a:rPr lang="en-US" smtClean="0"/>
              <a:pPr/>
              <a:t>10/10/2008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882F381-94CA-4686-8546-84C1C6CFD03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763E6B0-4ABF-4989-BE5D-1EAFDA5EE658}" type="datetimeFigureOut">
              <a:rPr lang="en-US" smtClean="0"/>
              <a:pPr/>
              <a:t>10/10/2008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882F381-94CA-4686-8546-84C1C6CFD0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000000"/>
            </a:gs>
            <a:gs pos="20000">
              <a:srgbClr val="000040"/>
            </a:gs>
            <a:gs pos="50000">
              <a:srgbClr val="400040"/>
            </a:gs>
            <a:gs pos="75000">
              <a:srgbClr val="8F0040"/>
            </a:gs>
            <a:gs pos="89999">
              <a:srgbClr val="F27300"/>
            </a:gs>
            <a:gs pos="100000">
              <a:srgbClr val="FFBF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normAutofit/>
          </a:bodyPr>
          <a:lstStyle/>
          <a:p>
            <a:r>
              <a:rPr lang="en-US" sz="5400" dirty="0" smtClean="0">
                <a:solidFill>
                  <a:srgbClr val="FF6600"/>
                </a:solidFill>
                <a:latin typeface="Baskerville Old Face" pitchFamily="18" charset="0"/>
              </a:rPr>
              <a:t>All About Cheese</a:t>
            </a:r>
            <a:endParaRPr lang="en-US" sz="5400" dirty="0">
              <a:solidFill>
                <a:srgbClr val="FF6600"/>
              </a:solidFill>
              <a:latin typeface="Baskerville Old Face" pitchFamily="18" charset="0"/>
            </a:endParaRPr>
          </a:p>
        </p:txBody>
      </p:sp>
      <p:sp>
        <p:nvSpPr>
          <p:cNvPr id="3" name="Subtitle 2"/>
          <p:cNvSpPr>
            <a:spLocks noGrp="1"/>
          </p:cNvSpPr>
          <p:nvPr>
            <p:ph type="subTitle" idx="1"/>
          </p:nvPr>
        </p:nvSpPr>
        <p:spPr/>
        <p:txBody>
          <a:bodyPr/>
          <a:lstStyle/>
          <a:p>
            <a:r>
              <a:rPr lang="en-US" dirty="0" smtClean="0">
                <a:solidFill>
                  <a:srgbClr val="FF6600"/>
                </a:solidFill>
              </a:rPr>
              <a:t>Created as an </a:t>
            </a:r>
            <a:r>
              <a:rPr lang="en-US" dirty="0" smtClean="0">
                <a:solidFill>
                  <a:srgbClr val="FF6600"/>
                </a:solidFill>
              </a:rPr>
              <a:t>Original</a:t>
            </a:r>
            <a:endParaRPr lang="en-US" dirty="0" smtClean="0">
              <a:solidFill>
                <a:srgbClr val="FF6600"/>
              </a:solidFill>
            </a:endParaRPr>
          </a:p>
        </p:txBody>
      </p:sp>
      <p:pic>
        <p:nvPicPr>
          <p:cNvPr id="1027" name="Picture 3" descr="C:\Documents and Settings\B-P\Local Settings\Temporary Internet Files\Content.IE5\9TYU3GXO\MCj04174140000[1].wmf"/>
          <p:cNvPicPr>
            <a:picLocks noChangeAspect="1" noChangeArrowheads="1"/>
          </p:cNvPicPr>
          <p:nvPr/>
        </p:nvPicPr>
        <p:blipFill>
          <a:blip r:embed="rId2"/>
          <a:srcRect/>
          <a:stretch>
            <a:fillRect/>
          </a:stretch>
        </p:blipFill>
        <p:spPr bwMode="auto">
          <a:xfrm>
            <a:off x="609600" y="2209800"/>
            <a:ext cx="2514600" cy="2515890"/>
          </a:xfrm>
          <a:prstGeom prst="rect">
            <a:avLst/>
          </a:prstGeom>
          <a:noFill/>
        </p:spPr>
      </p:pic>
      <p:pic>
        <p:nvPicPr>
          <p:cNvPr id="1028" name="Picture 4" descr="C:\Documents and Settings\B-P\Local Settings\Temporary Internet Files\Content.IE5\IJTC4WO7\MCj04079240000[1].wmf"/>
          <p:cNvPicPr>
            <a:picLocks noChangeAspect="1" noChangeArrowheads="1"/>
          </p:cNvPicPr>
          <p:nvPr/>
        </p:nvPicPr>
        <p:blipFill>
          <a:blip r:embed="rId3"/>
          <a:srcRect/>
          <a:stretch>
            <a:fillRect/>
          </a:stretch>
        </p:blipFill>
        <p:spPr bwMode="auto">
          <a:xfrm>
            <a:off x="4648200" y="0"/>
            <a:ext cx="2041386" cy="1524000"/>
          </a:xfrm>
          <a:prstGeom prst="rect">
            <a:avLst/>
          </a:prstGeom>
          <a:noFill/>
        </p:spPr>
      </p:pic>
      <p:pic>
        <p:nvPicPr>
          <p:cNvPr id="1029" name="Picture 5" descr="C:\Documents and Settings\B-P\Local Settings\Temporary Internet Files\Content.IE5\9TYU3GXO\MCj04368960000[1].png"/>
          <p:cNvPicPr>
            <a:picLocks noChangeAspect="1" noChangeArrowheads="1"/>
          </p:cNvPicPr>
          <p:nvPr/>
        </p:nvPicPr>
        <p:blipFill>
          <a:blip r:embed="rId4"/>
          <a:srcRect/>
          <a:stretch>
            <a:fillRect/>
          </a:stretch>
        </p:blipFill>
        <p:spPr bwMode="auto">
          <a:xfrm>
            <a:off x="6477000" y="1981200"/>
            <a:ext cx="1714500" cy="1714500"/>
          </a:xfrm>
          <a:prstGeom prst="rect">
            <a:avLst/>
          </a:prstGeom>
          <a:noFill/>
        </p:spPr>
      </p:pic>
      <p:sp>
        <p:nvSpPr>
          <p:cNvPr id="8" name="TextBox 7"/>
          <p:cNvSpPr txBox="1"/>
          <p:nvPr/>
        </p:nvSpPr>
        <p:spPr>
          <a:xfrm>
            <a:off x="3886200" y="2438400"/>
            <a:ext cx="3505200" cy="584775"/>
          </a:xfrm>
          <a:prstGeom prst="rect">
            <a:avLst/>
          </a:prstGeom>
          <a:noFill/>
        </p:spPr>
        <p:txBody>
          <a:bodyPr wrap="square" rtlCol="0">
            <a:spAutoFit/>
          </a:bodyPr>
          <a:lstStyle/>
          <a:p>
            <a:r>
              <a:rPr lang="en-US" sz="3200" dirty="0" smtClean="0">
                <a:solidFill>
                  <a:srgbClr val="7030A0"/>
                </a:solidFill>
              </a:rPr>
              <a:t>And Grapes</a:t>
            </a:r>
            <a:endParaRPr lang="en-US" sz="3200" dirty="0">
              <a:solidFill>
                <a:srgbClr val="7030A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990600" y="533400"/>
            <a:ext cx="7696200" cy="923330"/>
          </a:xfrm>
          <a:prstGeom prst="rect">
            <a:avLst/>
          </a:prstGeom>
          <a:noFill/>
        </p:spPr>
        <p:txBody>
          <a:bodyPr wrap="square" rtlCol="0">
            <a:spAutoFit/>
          </a:bodyPr>
          <a:lstStyle/>
          <a:p>
            <a:r>
              <a:rPr lang="en-US" sz="5400" b="1" i="1" u="sng" dirty="0" smtClean="0">
                <a:solidFill>
                  <a:srgbClr val="FF6600"/>
                </a:solidFill>
                <a:effectLst>
                  <a:outerShdw blurRad="76200" dist="50800" dir="5400000" algn="ctr" rotWithShape="0">
                    <a:srgbClr val="000000">
                      <a:alpha val="43137"/>
                    </a:srgbClr>
                  </a:outerShdw>
                </a:effectLst>
              </a:rPr>
              <a:t>Let’s Start the Cheese!</a:t>
            </a:r>
            <a:endParaRPr lang="en-US" sz="5400" b="1" i="1" u="sng" dirty="0">
              <a:solidFill>
                <a:srgbClr val="FF6600"/>
              </a:solidFill>
              <a:effectLst>
                <a:outerShdw blurRad="76200" dist="50800" dir="5400000" algn="ctr" rotWithShape="0">
                  <a:srgbClr val="000000">
                    <a:alpha val="43137"/>
                  </a:srgbClr>
                </a:outerShdw>
              </a:effectLst>
            </a:endParaRPr>
          </a:p>
        </p:txBody>
      </p:sp>
      <p:pic>
        <p:nvPicPr>
          <p:cNvPr id="2050" name="Picture 2" descr="C:\Documents and Settings\B-P\Local Settings\Temporary Internet Files\Content.IE5\4NIVW34N\MCj04248440000[1].wmf"/>
          <p:cNvPicPr>
            <a:picLocks noChangeAspect="1" noChangeArrowheads="1"/>
          </p:cNvPicPr>
          <p:nvPr/>
        </p:nvPicPr>
        <p:blipFill>
          <a:blip r:embed="rId2"/>
          <a:srcRect/>
          <a:stretch>
            <a:fillRect/>
          </a:stretch>
        </p:blipFill>
        <p:spPr bwMode="auto">
          <a:xfrm>
            <a:off x="7162800" y="2514600"/>
            <a:ext cx="1266825" cy="1841500"/>
          </a:xfrm>
          <a:prstGeom prst="rect">
            <a:avLst/>
          </a:prstGeom>
          <a:noFill/>
        </p:spPr>
      </p:pic>
      <p:sp>
        <p:nvSpPr>
          <p:cNvPr id="4" name="TextBox 3"/>
          <p:cNvSpPr txBox="1"/>
          <p:nvPr/>
        </p:nvSpPr>
        <p:spPr>
          <a:xfrm>
            <a:off x="1066800" y="1600200"/>
            <a:ext cx="5334000" cy="4524315"/>
          </a:xfrm>
          <a:prstGeom prst="rect">
            <a:avLst/>
          </a:prstGeom>
          <a:noFill/>
        </p:spPr>
        <p:txBody>
          <a:bodyPr wrap="square" rtlCol="0">
            <a:spAutoFit/>
            <a:scene3d>
              <a:camera prst="orthographicFront"/>
              <a:lightRig rig="threePt" dir="t"/>
            </a:scene3d>
            <a:sp3d extrusionH="57150">
              <a:bevelT h="25400" prst="softRound"/>
            </a:sp3d>
          </a:bodyPr>
          <a:lstStyle/>
          <a:p>
            <a:r>
              <a:rPr lang="en-US" sz="2400" dirty="0" smtClean="0">
                <a:solidFill>
                  <a:srgbClr val="D2DE5E"/>
                </a:solidFill>
                <a:effectLst>
                  <a:outerShdw blurRad="76200" dist="50800" dir="5400000" algn="ctr" rotWithShape="0">
                    <a:srgbClr val="000000">
                      <a:alpha val="43137"/>
                    </a:srgbClr>
                  </a:outerShdw>
                </a:effectLst>
              </a:rPr>
              <a:t>	There are thousands upon thousands of types of cheeses!  Cheese is good.  Look at my little cheese man.  He is on his way to work.  Where does he work, you may ask?  Well, quite frankly I do not know where Frank works.  I just know that it must have something to do with- you guessed it- cheese.  All in all, cheese is a wonderful substance placed on the Earth.</a:t>
            </a:r>
            <a:endParaRPr lang="en-US" sz="2400" dirty="0">
              <a:solidFill>
                <a:srgbClr val="D2DE5E"/>
              </a:solidFill>
              <a:effectLst>
                <a:outerShdw blurRad="76200" dist="50800" dir="5400000" algn="ctr" rotWithShape="0">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914400" y="304800"/>
            <a:ext cx="7010400" cy="769441"/>
          </a:xfrm>
          <a:prstGeom prst="rect">
            <a:avLst/>
          </a:prstGeom>
          <a:noFill/>
        </p:spPr>
        <p:txBody>
          <a:bodyPr wrap="square" rtlCol="0">
            <a:spAutoFit/>
            <a:scene3d>
              <a:camera prst="orthographicFront"/>
              <a:lightRig rig="threePt" dir="t"/>
            </a:scene3d>
            <a:sp3d extrusionH="57150">
              <a:bevelT w="38100" h="38100" prst="relaxedInset"/>
            </a:sp3d>
          </a:bodyPr>
          <a:lstStyle/>
          <a:p>
            <a:r>
              <a:rPr lang="en-US" sz="4400" b="1" i="1" u="sng" dirty="0" smtClean="0">
                <a:solidFill>
                  <a:schemeClr val="accent6">
                    <a:lumMod val="75000"/>
                  </a:schemeClr>
                </a:solidFill>
              </a:rPr>
              <a:t>Let the Grapes Roll!!!</a:t>
            </a:r>
            <a:endParaRPr lang="en-US" sz="4400" b="1" i="1" u="sng" dirty="0">
              <a:solidFill>
                <a:schemeClr val="accent6">
                  <a:lumMod val="75000"/>
                </a:schemeClr>
              </a:solidFill>
            </a:endParaRPr>
          </a:p>
        </p:txBody>
      </p:sp>
      <p:pic>
        <p:nvPicPr>
          <p:cNvPr id="3074" name="Picture 2" descr="C:\Documents and Settings\B-P\Local Settings\Temporary Internet Files\Content.IE5\OPERYB0D\MCj03678760000[1].wmf"/>
          <p:cNvPicPr>
            <a:picLocks noChangeAspect="1" noChangeArrowheads="1"/>
          </p:cNvPicPr>
          <p:nvPr/>
        </p:nvPicPr>
        <p:blipFill>
          <a:blip r:embed="rId2"/>
          <a:srcRect/>
          <a:stretch>
            <a:fillRect/>
          </a:stretch>
        </p:blipFill>
        <p:spPr bwMode="auto">
          <a:xfrm>
            <a:off x="5715000" y="4343400"/>
            <a:ext cx="2286000" cy="1583134"/>
          </a:xfrm>
          <a:prstGeom prst="rect">
            <a:avLst/>
          </a:prstGeom>
          <a:noFill/>
        </p:spPr>
      </p:pic>
      <p:sp>
        <p:nvSpPr>
          <p:cNvPr id="4" name="TextBox 3"/>
          <p:cNvSpPr txBox="1"/>
          <p:nvPr/>
        </p:nvSpPr>
        <p:spPr>
          <a:xfrm>
            <a:off x="762000" y="1371600"/>
            <a:ext cx="5486400" cy="369332"/>
          </a:xfrm>
          <a:prstGeom prst="rect">
            <a:avLst/>
          </a:prstGeom>
          <a:noFill/>
        </p:spPr>
        <p:txBody>
          <a:bodyPr wrap="square" rtlCol="0">
            <a:spAutoFit/>
          </a:bodyPr>
          <a:lstStyle/>
          <a:p>
            <a:r>
              <a:rPr lang="en-US" dirty="0" smtClean="0"/>
              <a:t>	</a:t>
            </a:r>
            <a:endParaRPr lang="en-US" dirty="0"/>
          </a:p>
        </p:txBody>
      </p:sp>
      <p:sp>
        <p:nvSpPr>
          <p:cNvPr id="5" name="TextBox 4"/>
          <p:cNvSpPr txBox="1"/>
          <p:nvPr/>
        </p:nvSpPr>
        <p:spPr>
          <a:xfrm>
            <a:off x="838200" y="1143000"/>
            <a:ext cx="5410200" cy="3970318"/>
          </a:xfrm>
          <a:prstGeom prst="rect">
            <a:avLst/>
          </a:prstGeom>
          <a:noFill/>
        </p:spPr>
        <p:txBody>
          <a:bodyPr wrap="square" rtlCol="0">
            <a:spAutoFit/>
            <a:scene3d>
              <a:camera prst="orthographicFront"/>
              <a:lightRig rig="threePt" dir="t"/>
            </a:scene3d>
            <a:sp3d extrusionH="57150">
              <a:bevelT w="38100" h="38100" prst="relaxedInset"/>
            </a:sp3d>
          </a:bodyPr>
          <a:lstStyle/>
          <a:p>
            <a:r>
              <a:rPr lang="en-US" sz="2800" dirty="0" smtClean="0">
                <a:solidFill>
                  <a:srgbClr val="E04DEF"/>
                </a:solidFill>
              </a:rPr>
              <a:t>	</a:t>
            </a:r>
            <a:r>
              <a:rPr lang="en-US" sz="2800" dirty="0" smtClean="0">
                <a:solidFill>
                  <a:schemeClr val="accent6">
                    <a:lumMod val="75000"/>
                  </a:schemeClr>
                </a:solidFill>
              </a:rPr>
              <a:t>Grapes are used to make many things.  First, they are used to make wine.  Second, they are used to make many brands of raisins.  They are a good source of iron, too.  In closing, grapes, like cheese, is a good part of many peoples’ diets.</a:t>
            </a:r>
            <a:endParaRPr lang="en-US" sz="2800" dirty="0">
              <a:solidFill>
                <a:schemeClr val="accent6">
                  <a:lumMod val="75000"/>
                </a:schemeClr>
              </a:solidFill>
            </a:endParaRPr>
          </a:p>
        </p:txBody>
      </p:sp>
      <p:pic>
        <p:nvPicPr>
          <p:cNvPr id="3075" name="Picture 3" descr="C:\Documents and Settings\B-P\Local Settings\Temporary Internet Files\Content.IE5\IJTC4WO7\MCj03677060000[1].wmf"/>
          <p:cNvPicPr>
            <a:picLocks noChangeAspect="1" noChangeArrowheads="1"/>
          </p:cNvPicPr>
          <p:nvPr/>
        </p:nvPicPr>
        <p:blipFill>
          <a:blip r:embed="rId3"/>
          <a:srcRect/>
          <a:stretch>
            <a:fillRect/>
          </a:stretch>
        </p:blipFill>
        <p:spPr bwMode="auto">
          <a:xfrm>
            <a:off x="6781800" y="990600"/>
            <a:ext cx="1831848" cy="222673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TotalTime>
  <Words>19</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Concourse</vt:lpstr>
      <vt:lpstr>All About Cheese</vt:lpstr>
      <vt:lpstr>Slide 2</vt:lpstr>
      <vt:lpstr>Slide 3</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About Cheese</dc:title>
  <dc:creator>B-P</dc:creator>
  <cp:lastModifiedBy>B-P</cp:lastModifiedBy>
  <cp:revision>17</cp:revision>
  <dcterms:created xsi:type="dcterms:W3CDTF">2008-10-10T19:39:15Z</dcterms:created>
  <dcterms:modified xsi:type="dcterms:W3CDTF">2008-10-10T21:23:22Z</dcterms:modified>
</cp:coreProperties>
</file>